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7" r:id="rId4"/>
    <p:sldId id="318" r:id="rId5"/>
    <p:sldId id="323" r:id="rId6"/>
    <p:sldId id="322" r:id="rId7"/>
    <p:sldId id="321" r:id="rId8"/>
    <p:sldId id="324" r:id="rId9"/>
    <p:sldId id="325" r:id="rId10"/>
    <p:sldId id="326" r:id="rId11"/>
    <p:sldId id="328" r:id="rId12"/>
    <p:sldId id="329" r:id="rId13"/>
    <p:sldId id="330" r:id="rId14"/>
    <p:sldId id="327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9" r:id="rId27"/>
    <p:sldId id="350" r:id="rId28"/>
    <p:sldId id="351" r:id="rId29"/>
    <p:sldId id="343" r:id="rId30"/>
    <p:sldId id="344" r:id="rId31"/>
    <p:sldId id="345" r:id="rId32"/>
    <p:sldId id="346" r:id="rId33"/>
    <p:sldId id="347" r:id="rId34"/>
    <p:sldId id="348" r:id="rId35"/>
    <p:sldId id="307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ra Chernyakova" initials="LC" lastIdx="2" clrIdx="0">
    <p:extLst>
      <p:ext uri="{19B8F6BF-5375-455C-9EA6-DF929625EA0E}">
        <p15:presenceInfo xmlns:p15="http://schemas.microsoft.com/office/powerpoint/2012/main" userId="c9f3f5ca67f8a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8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1CDC5-0502-4FD6-AECC-C979470D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1D20D9-15AB-414D-8033-950AEC5A7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7E10F3-9ABF-42FC-9631-7FACC065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8DD19E-A16D-41EB-9245-5116288C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F01F9B-387F-4474-ACB2-393AF109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45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747CD-8E15-48FE-96F9-AEC48360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01194A-AD77-4385-86DA-4BF2E5007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58EE2F-DB4F-4582-B456-468CF925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EE9E83-B462-4406-84F3-E0FE9171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67D97B-825C-4A7A-8A12-4056EA37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87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C6FFAF4-B430-4972-BBAA-3C6B22FBE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0F78EC-5EB6-4269-90E3-FAFB79403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4F0F9B-1237-47D5-BC04-3B6CB35D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274449-CCF8-4E9B-AEFD-763B31A5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5868A-03C9-435A-98D6-18EB45A0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55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5D635-E268-480B-8953-D7EBEB85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E3A59E-7B95-4983-953F-770F0D18F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695C1-1888-4565-A4DA-939E0BF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345133-3A8F-4373-A174-3ADB4BA0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11743D-A274-4163-B59A-79C01144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6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A85EF-02E6-4D71-90B6-78C46F4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E4F246-899E-4F76-9FBD-D45CF2305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82D8D-0950-41FB-88FA-77BDB9A6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C9450A-4B48-4D8E-9B3B-28FC3FA7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7D99D1-B268-4D94-8D0D-B56A7D07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62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F3FB9-E812-4558-AF2F-87BC9A02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E0E5B1-7197-4218-A179-88A90E886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9C247A-EC24-41E5-B97B-F9CF44542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54B09C-52D3-4DBC-8716-31EE39FC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E5028A-136F-44D4-AAB1-0FB13A54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DBC7B2-BD1D-4BFF-8238-8FAD2E8F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57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1161B-F628-4E0B-9FE0-62F3F128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3E3E73-A681-4DAB-8155-5DA0504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A2976-31A5-4021-BF2E-C1BFEEC7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04B21C-8120-4E1E-9D6C-08FDF7EFA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67C3E3-6E9F-4B55-B4B8-9F2D22CE5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FD6E2A-8CF4-4F8E-8006-89C40865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0C45DD-03CB-4F83-B62E-F73CDF5F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E41B85-5DB4-4F2F-9333-3F2CBDBA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34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362D80-E8D5-4045-9BE4-E42AD09F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743DD1-9A25-4CCE-9AC2-FA65DA39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743B73-F029-41FF-9138-C6BAC9E6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16B2CB-5B65-4FF0-A65D-C753BB18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00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5E5DF1-3475-4825-ADFA-D77CA185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C90076-E1AC-4C28-8EEC-25ADE7DC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48F194-A631-4E69-AA6E-AAE79F7C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16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B88DE-C8C3-4AD5-9A47-DF035092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DE5EC9-EA9A-49C6-A112-E3916506B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AB82FB-B1E9-4695-904F-1E2098926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6C8A56-DA62-4AB9-97E9-8FCEEDB7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68C015-237D-4D58-884B-C9423FAF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574D61-C2E6-4D62-BB6F-5B2E3998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36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2E57F-10B5-4491-B7F8-49F2C306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F46973-CABB-4B4C-9C4C-100D7AE28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A45C56-9A60-49AB-B3CA-E592D64D2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CD5A95-7DC6-4E8B-8186-6F27073B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1A2A7D-C950-43B8-9B1B-76B7755F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F2F8FB-962A-4DAF-852E-7ED7297B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47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D8DBE-3D25-440E-927C-151BF81E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A630CD-8EC5-4EA1-A33D-317992060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7B309A-6E7F-4A07-842D-A6B94499F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39433-4D1B-45A7-AD53-D2D8E9C5ED03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B13922-09B7-46C3-B37E-2F219CE9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260642-5031-44F5-9A9F-DE4E3E5F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26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BE05F-8D83-492C-9A24-D420B416D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054" y="2487557"/>
            <a:ext cx="10443885" cy="1107981"/>
          </a:xfrm>
        </p:spPr>
        <p:txBody>
          <a:bodyPr>
            <a:normAutofit/>
          </a:bodyPr>
          <a:lstStyle/>
          <a:p>
            <a:r>
              <a:rPr lang="ru-RU" sz="2800" dirty="0"/>
              <a:t>Лабораторная работа № </a:t>
            </a:r>
            <a:r>
              <a:rPr lang="en-US" sz="2800" dirty="0"/>
              <a:t>8</a:t>
            </a:r>
            <a:br>
              <a:rPr lang="ru-RU" dirty="0"/>
            </a:br>
            <a:r>
              <a:rPr lang="ru-RU" sz="4400" b="1" dirty="0"/>
              <a:t>Изучение электронной подписи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15C2CE-F204-47BB-971C-6A88652E7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95250"/>
            <a:ext cx="9144000" cy="833718"/>
          </a:xfrm>
        </p:spPr>
        <p:txBody>
          <a:bodyPr/>
          <a:lstStyle/>
          <a:p>
            <a:r>
              <a:rPr lang="ru-RU" dirty="0"/>
              <a:t>Санкт-Петербургский государственный электротехнический университет «ЛЭТИ» им. В.И. Ульянова (Ленина) 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8C6CBC20-8B8A-4D67-9901-310FDB990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473562"/>
              </p:ext>
            </p:extLst>
          </p:nvPr>
        </p:nvGraphicFramePr>
        <p:xfrm>
          <a:off x="1612895" y="4930010"/>
          <a:ext cx="89662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8540">
                  <a:extLst>
                    <a:ext uri="{9D8B030D-6E8A-4147-A177-3AD203B41FA5}">
                      <a16:colId xmlns:a16="http://schemas.microsoft.com/office/drawing/2014/main" val="1172739242"/>
                    </a:ext>
                  </a:extLst>
                </a:gridCol>
                <a:gridCol w="3577662">
                  <a:extLst>
                    <a:ext uri="{9D8B030D-6E8A-4147-A177-3AD203B41FA5}">
                      <a16:colId xmlns:a16="http://schemas.microsoft.com/office/drawing/2014/main" val="3747292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Студент:    ___________________________________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Чернякова Валерия, группа 1304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051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Руководитель:  _______________________________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Племянников А.К., доцент каф. ИБ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6907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E04402-0F46-4D3D-ACC0-C1A763486BE6}"/>
              </a:ext>
            </a:extLst>
          </p:cNvPr>
          <p:cNvSpPr txBox="1"/>
          <p:nvPr/>
        </p:nvSpPr>
        <p:spPr>
          <a:xfrm>
            <a:off x="5047091" y="6327304"/>
            <a:ext cx="2097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Санкт-Петербург 2024</a:t>
            </a:r>
          </a:p>
        </p:txBody>
      </p:sp>
    </p:spTree>
    <p:extLst>
      <p:ext uri="{BB962C8B-B14F-4D97-AF65-F5344CB8AC3E}">
        <p14:creationId xmlns:p14="http://schemas.microsoft.com/office/powerpoint/2010/main" val="324475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Создание и проверка подписи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B94C14-A0C9-48CC-9ECE-719478CC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85" y="1019970"/>
            <a:ext cx="9117029" cy="53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4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474F42-B557-4B8B-82F0-47C5D688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770" y="1464162"/>
            <a:ext cx="4610178" cy="407487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Электронная подпись. </a:t>
            </a:r>
            <a:r>
              <a:rPr lang="en-US" dirty="0"/>
              <a:t>RSA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C7947E-4332-4DE0-ABC3-4F5185E06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18"/>
          <a:stretch/>
        </p:blipFill>
        <p:spPr>
          <a:xfrm>
            <a:off x="8656948" y="1636061"/>
            <a:ext cx="3494353" cy="18655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09FED3A-CD29-4D16-91A9-C02E7DDE7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4162"/>
            <a:ext cx="4046770" cy="40748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3BF4264-ED51-483A-AC27-94B74DC4B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078" y="3501599"/>
            <a:ext cx="2822091" cy="13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9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Электронная подпись. </a:t>
            </a:r>
            <a:r>
              <a:rPr lang="en-US" dirty="0"/>
              <a:t>DSA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2DE19E-E14F-47E5-9FC1-0E9CFF6F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180" y="1423634"/>
            <a:ext cx="4505616" cy="41214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6CAE3C-FD2E-4DF2-9A12-CF763FC12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7"/>
          <a:stretch/>
        </p:blipFill>
        <p:spPr>
          <a:xfrm>
            <a:off x="8953500" y="1747029"/>
            <a:ext cx="3238500" cy="17373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ABED90-866F-41F6-8E0F-3C89DE43C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634"/>
            <a:ext cx="4488180" cy="41214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A670C75-6A63-4230-A1B8-607C72B5E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3429000"/>
            <a:ext cx="3238500" cy="14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Электронная подпись. </a:t>
            </a:r>
            <a:r>
              <a:rPr lang="en-US" dirty="0"/>
              <a:t>ECDSA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F70752-A894-4E6D-B601-915EDA3B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690" y="1594674"/>
            <a:ext cx="4224632" cy="42039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8E692BA-3907-4697-B1C6-FED69007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6909"/>
            <a:ext cx="4116891" cy="4203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223E24-1032-42B8-81A7-541CC5D8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22" y="1716594"/>
            <a:ext cx="3844678" cy="210423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6F78D6-0A2A-4907-82D3-042C5F90D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0" y="3820824"/>
            <a:ext cx="3015676" cy="135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Электронная подпись.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F31BDF4F-3BE1-4C4C-8AAE-467787CC2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084414"/>
              </p:ext>
            </p:extLst>
          </p:nvPr>
        </p:nvGraphicFramePr>
        <p:xfrm>
          <a:off x="838200" y="2689860"/>
          <a:ext cx="105156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419687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93515788"/>
                    </a:ext>
                  </a:extLst>
                </a:gridCol>
              </a:tblGrid>
              <a:tr h="17940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Алгоритм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Время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секунды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72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RSA-2048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DSA-2048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2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EC-239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</a:t>
                      </a:r>
                      <a:r>
                        <a:rPr lang="ru-RU" dirty="0"/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64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4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Выполнить процедуру создания подписи Digital </a:t>
            </a:r>
            <a:r>
              <a:rPr lang="ru-RU" dirty="0" err="1"/>
              <a:t>Signatures</a:t>
            </a:r>
            <a:r>
              <a:rPr lang="ru-RU" dirty="0"/>
              <a:t>/PKI –&gt; </a:t>
            </a:r>
            <a:r>
              <a:rPr lang="ru-RU" dirty="0" err="1"/>
              <a:t>Sign</a:t>
            </a:r>
            <a:r>
              <a:rPr lang="ru-RU" dirty="0"/>
              <a:t> Document… алгоритмом ECSP-DSA в пошаговом режиме (Display </a:t>
            </a:r>
            <a:r>
              <a:rPr lang="ru-RU" dirty="0" err="1"/>
              <a:t>inter</a:t>
            </a:r>
            <a:r>
              <a:rPr lang="ru-RU" dirty="0"/>
              <a:t>. </a:t>
            </a:r>
            <a:r>
              <a:rPr lang="ru-RU" dirty="0" err="1"/>
              <a:t>results</a:t>
            </a:r>
            <a:r>
              <a:rPr lang="ru-RU" dirty="0"/>
              <a:t> = ON). Зафиксировать скриншоты последовательности шагов.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Выполнить процедуру проверки подписи ECSP-DSA для случаев сохранения и нарушения целостности исходного текста. Сохранить скриншоты результатов.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Проверить лекционный материал по ECDSA, создав и проверив подпись сообщения M (принять M = h(M)) приложением </a:t>
            </a:r>
            <a:r>
              <a:rPr lang="ru-RU" dirty="0" err="1"/>
              <a:t>Indiv.Procedures</a:t>
            </a:r>
            <a:r>
              <a:rPr lang="ru-RU" dirty="0"/>
              <a:t> –&gt; Number </a:t>
            </a:r>
            <a:r>
              <a:rPr lang="ru-RU" dirty="0" err="1"/>
              <a:t>Theory</a:t>
            </a:r>
            <a:r>
              <a:rPr lang="ru-RU" dirty="0"/>
              <a:t>… –&gt; Point </a:t>
            </a:r>
            <a:r>
              <a:rPr lang="ru-RU" dirty="0" err="1"/>
              <a:t>Addition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EC.</a:t>
            </a:r>
          </a:p>
        </p:txBody>
      </p:sp>
    </p:spTree>
    <p:extLst>
      <p:ext uri="{BB962C8B-B14F-4D97-AF65-F5344CB8AC3E}">
        <p14:creationId xmlns:p14="http://schemas.microsoft.com/office/powerpoint/2010/main" val="2411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формирования и проверки подписи ECDSA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67DBB8-676A-4069-9A36-3F53604C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49" y="1488140"/>
            <a:ext cx="3246891" cy="5369859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F83B9F4-4EE6-414B-8568-B479CE27694C}"/>
              </a:ext>
            </a:extLst>
          </p:cNvPr>
          <p:cNvSpPr txBox="1">
            <a:spLocks/>
          </p:cNvSpPr>
          <p:nvPr/>
        </p:nvSpPr>
        <p:spPr>
          <a:xfrm>
            <a:off x="1429023" y="849360"/>
            <a:ext cx="3774141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900" dirty="0"/>
              <a:t>Формирование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3CCCD0-1DBB-408C-A6EB-DC93ABCC7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6" y="1488140"/>
            <a:ext cx="3274417" cy="504806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0DF1212-0343-4798-9FBB-2CA91BDBC3F3}"/>
              </a:ext>
            </a:extLst>
          </p:cNvPr>
          <p:cNvSpPr txBox="1">
            <a:spLocks/>
          </p:cNvSpPr>
          <p:nvPr/>
        </p:nvSpPr>
        <p:spPr>
          <a:xfrm>
            <a:off x="6238343" y="849360"/>
            <a:ext cx="3774141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900" dirty="0"/>
              <a:t>Подписание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484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ECDSA. </a:t>
            </a:r>
            <a:r>
              <a:rPr lang="ru-RU" dirty="0"/>
              <a:t>Создание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61379A-FFCA-4261-9B71-E16C3D2F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967" y="1022487"/>
            <a:ext cx="6183967" cy="56926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05F8A9-9FAD-4B5B-B8C5-B340AE51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2487"/>
            <a:ext cx="6146704" cy="56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Создание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1CC1FF-C0C2-47CC-8D42-590EB0A0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19970"/>
            <a:ext cx="6096000" cy="5638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047D98-41E5-452F-99A5-F0F921BD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019971"/>
            <a:ext cx="6099558" cy="563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4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Создание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494181-3D6F-433E-9341-91BFBF69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51" y="1019970"/>
            <a:ext cx="6157151" cy="56951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22FE52-97ED-4269-AC97-71B60B12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9970"/>
            <a:ext cx="6195921" cy="56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0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dirty="0"/>
              <a:t>Повысить компетенции в работе с электронной подписью.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dirty="0"/>
              <a:t>Задачи: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Изучить алгоритмы генерации ключевых пар;</a:t>
            </a:r>
            <a:endParaRPr lang="en-US" dirty="0"/>
          </a:p>
          <a:p>
            <a:pPr algn="just">
              <a:lnSpc>
                <a:spcPct val="100000"/>
              </a:lnSpc>
            </a:pPr>
            <a:r>
              <a:rPr lang="ru-RU" dirty="0"/>
              <a:t>Изучить процесс создания и проверки электронной подписи;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Изучить процесс создания и проверки электронной подписи на основе эллиптических кривых;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Изучить процесс подписи в среде </a:t>
            </a:r>
            <a:r>
              <a:rPr lang="en-US" dirty="0"/>
              <a:t>PKI;</a:t>
            </a:r>
            <a:endParaRPr lang="ru-RU" dirty="0"/>
          </a:p>
          <a:p>
            <a:pPr algn="just">
              <a:lnSpc>
                <a:spcPct val="100000"/>
              </a:lnSpc>
            </a:pPr>
            <a:r>
              <a:rPr lang="ru-RU" dirty="0"/>
              <a:t>Подписать собственный отчет.</a:t>
            </a:r>
          </a:p>
          <a:p>
            <a:pPr algn="just">
              <a:lnSpc>
                <a:spcPct val="100000"/>
              </a:lnSpc>
            </a:pPr>
            <a:endParaRPr lang="ru-RU" dirty="0"/>
          </a:p>
          <a:p>
            <a:pPr algn="just">
              <a:lnSpc>
                <a:spcPct val="100000"/>
              </a:lnSpc>
            </a:pPr>
            <a:endParaRPr lang="ru-RU" dirty="0"/>
          </a:p>
          <a:p>
            <a:pPr algn="just"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60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Создание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93D0CF-A751-484F-A638-09C7B37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970"/>
            <a:ext cx="6230670" cy="56951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C70889-25A8-4CF3-A4A7-79D246E6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70" y="1019970"/>
            <a:ext cx="6910121" cy="56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20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FD3A82-6D25-4C24-9619-DB83AEBA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28" y="1019970"/>
            <a:ext cx="6213027" cy="58380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0C304C-EA0F-4F23-BE1B-B01E6537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82" y="1019970"/>
            <a:ext cx="6072894" cy="58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3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B6FC6C-2E44-429E-8DA1-40953F8E2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019970"/>
            <a:ext cx="6096001" cy="57040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CE6B9D-0228-4418-833B-8F885900F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" y="1019970"/>
            <a:ext cx="6043331" cy="56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0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521308-76A2-4C05-8376-0FB8FA0C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019971"/>
            <a:ext cx="6134162" cy="58380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6F6ED2-E3C9-4922-818B-EB0426AB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970"/>
            <a:ext cx="6105526" cy="58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4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6FE5DB-D36B-4304-AB95-A8D726F8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9971"/>
            <a:ext cx="6231221" cy="58380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C8E1FE-EA8B-443D-B705-F5510A91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0" y="1019970"/>
            <a:ext cx="6099560" cy="58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8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C61192-F8A0-40E9-97D0-1E8C2F70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970"/>
            <a:ext cx="6096000" cy="57937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327A98-840C-44AA-8F97-A1057709B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5207"/>
            <a:ext cx="6137485" cy="5793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F6525F-7AD4-487D-986F-D5590654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5" y="1010444"/>
            <a:ext cx="2809870" cy="11620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904117-B6E5-45DB-A397-C0BF628A0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750" y="2171409"/>
            <a:ext cx="2774500" cy="11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ECDSA</a:t>
            </a:r>
            <a:r>
              <a:rPr lang="ru-RU" dirty="0"/>
              <a:t>. Проверка лекционного материала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0871" y="923364"/>
                <a:ext cx="6571129" cy="59346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эллиптическая кривая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latin typeface="+mn-lt"/>
                  </a:rPr>
                  <a:t>−простое</a:t>
                </a:r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(11, 13)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базовая точка на кривой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latin typeface="+mn-lt"/>
                  </a:rPr>
                  <a:t> </a:t>
                </a:r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=(4, 11)</m:t>
                    </m:r>
                  </m:oMath>
                </a14:m>
                <a:endParaRPr lang="ru-RU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Для дальнейших вычислений выбирается другое простое число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2400" dirty="0">
                    <a:latin typeface="+mn-lt"/>
                  </a:rPr>
                  <a:t>- порядок циклической подгруппы группы точек эллиптической кривой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=21</m:t>
                    </m:r>
                  </m:oMath>
                </a14:m>
                <a:endParaRPr lang="ru-RU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целое число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,1&lt;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2400" dirty="0">
                    <a:latin typeface="+mn-lt"/>
                  </a:rPr>
                  <a:t>и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ru-RU" sz="2400" dirty="0">
                    <a:latin typeface="+mn-lt"/>
                  </a:rPr>
                  <a:t>назначается закрытым ключом</a:t>
                </a:r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Вычисляется другая точку на кривой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=(14, 17)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  <a:r>
                  <a:rPr lang="ru-RU" sz="2400" dirty="0">
                    <a:latin typeface="+mn-lt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=(5, 3)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Объявляется открытый ключ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latin typeface="+mn-lt"/>
                </a:endParaRPr>
              </a:p>
            </p:txBody>
          </p:sp>
        </mc:Choice>
        <mc:Fallback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871" y="923364"/>
                <a:ext cx="6571129" cy="5934636"/>
              </a:xfrm>
              <a:prstGeom prst="rect">
                <a:avLst/>
              </a:prstGeom>
              <a:blipFill>
                <a:blip r:embed="rId2"/>
                <a:stretch>
                  <a:fillRect l="-1206" r="-1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5CC4A8-3F4F-49D6-A694-B2950C1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264"/>
            <a:ext cx="5620871" cy="47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3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ECDSA</a:t>
            </a:r>
            <a:r>
              <a:rPr lang="ru-RU" dirty="0"/>
              <a:t>. Проверка лекционного материала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19970"/>
                <a:ext cx="12192000" cy="583803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u="sng" dirty="0">
                    <a:latin typeface="+mn-lt"/>
                  </a:rPr>
                  <a:t>ECDSA. </a:t>
                </a:r>
                <a:r>
                  <a:rPr lang="ru-RU" sz="2400" u="sng" dirty="0">
                    <a:latin typeface="+mn-lt"/>
                  </a:rPr>
                  <a:t>Подписание</a:t>
                </a:r>
                <a:endParaRPr lang="en-US" sz="2400" u="sng" dirty="0">
                  <a:latin typeface="+mn-lt"/>
                </a:endParaRPr>
              </a:p>
              <a:p>
                <a:pPr algn="just"/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секретное случайное число,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1&lt;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algn="just"/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третья точка на кривой,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14, 17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=(14, 6)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algn="just"/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Используем абсциссу 𝑢, чтобы вычислить первую часть подписи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b="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21=14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  <a:p>
                <a:pPr algn="just"/>
                <a:endParaRPr lang="ru-RU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Используем дайджест сообщения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latin typeface="+mn-lt"/>
                  </a:rPr>
                  <a:t>, закрытый ключ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sz="2400" dirty="0">
                    <a:latin typeface="+mn-lt"/>
                  </a:rPr>
                  <a:t>,  секретное случайное число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latin typeface="+mn-lt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latin typeface="+mn-lt"/>
                  </a:rPr>
                  <a:t>, чтобы вычислить вторую часть подписи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=99,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b="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99+10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21=20</m:t>
                    </m:r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9970"/>
                <a:ext cx="12192000" cy="5838030"/>
              </a:xfrm>
              <a:prstGeom prst="rect">
                <a:avLst/>
              </a:prstGeom>
              <a:blipFill>
                <a:blip r:embed="rId2"/>
                <a:stretch>
                  <a:fillRect l="-750" t="-1461" r="-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069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ECDSA</a:t>
            </a:r>
            <a:r>
              <a:rPr lang="ru-RU" dirty="0"/>
              <a:t>. Проверка лекционного материала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19970"/>
                <a:ext cx="12192000" cy="583803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u="sng" dirty="0">
                    <a:latin typeface="+mn-lt"/>
                  </a:rPr>
                  <a:t>ECDSA. </a:t>
                </a:r>
                <a:r>
                  <a:rPr lang="ru-RU" sz="2400" u="sng" dirty="0">
                    <a:latin typeface="+mn-lt"/>
                  </a:rPr>
                  <a:t>Проверка</a:t>
                </a:r>
                <a:endParaRPr lang="en-US" sz="2400" u="sng" dirty="0">
                  <a:latin typeface="+mn-lt"/>
                </a:endParaRPr>
              </a:p>
              <a:p>
                <a:pPr algn="just"/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Используем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dirty="0">
                    <a:latin typeface="+mn-lt"/>
                  </a:rPr>
                  <a:t> для получения  промежуточных результатов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  <a:r>
                  <a:rPr lang="ru-RU" sz="2400" dirty="0">
                    <a:latin typeface="+mn-lt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b="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=99×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21=6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21=7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b="0" dirty="0">
                    <a:latin typeface="+mn-lt"/>
                    <a:ea typeface="Cambria Math" panose="02040503050406030204" pitchFamily="18" charset="0"/>
                  </a:rPr>
                  <a:t>Затем восстанавливаем третью точку</a:t>
                </a:r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14,17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5, 3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14, 6</m:t>
                        </m:r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+О=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14, 6</m:t>
                        </m:r>
                      </m:e>
                    </m:d>
                  </m:oMath>
                </a14:m>
                <a:endParaRPr lang="ru-RU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ru-RU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b="0" dirty="0">
                    <a:latin typeface="+mn-lt"/>
                    <a:ea typeface="Cambria Math" panose="02040503050406030204" pitchFamily="18" charset="0"/>
                  </a:rPr>
                  <a:t>Верификатор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2400" b="0" dirty="0">
                    <a:latin typeface="+mn-lt"/>
                    <a:ea typeface="Cambria Math" panose="02040503050406030204" pitchFamily="18" charset="0"/>
                  </a:rPr>
                  <a:t> сравниваем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21=14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9970"/>
                <a:ext cx="12192000" cy="5838030"/>
              </a:xfrm>
              <a:prstGeom prst="rect">
                <a:avLst/>
              </a:prstGeom>
              <a:blipFill>
                <a:blip r:embed="rId2"/>
                <a:stretch>
                  <a:fillRect l="-750" t="-1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0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Запустить демонстрационную утилиту «Digital </a:t>
            </a:r>
            <a:r>
              <a:rPr lang="ru-RU" dirty="0" err="1"/>
              <a:t>Signatures</a:t>
            </a:r>
            <a:r>
              <a:rPr lang="ru-RU" dirty="0"/>
              <a:t>/PKI –&gt; </a:t>
            </a:r>
            <a:r>
              <a:rPr lang="ru-RU" dirty="0" err="1"/>
              <a:t>Signature</a:t>
            </a:r>
            <a:r>
              <a:rPr lang="ru-RU" dirty="0"/>
              <a:t> </a:t>
            </a:r>
            <a:r>
              <a:rPr lang="ru-RU" dirty="0" err="1"/>
              <a:t>Demonstration</a:t>
            </a:r>
            <a:r>
              <a:rPr lang="ru-RU" dirty="0"/>
              <a:t>…».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Получить сертификат ключа проверки электронной подписи (открытого ключа) на ранее сгенерированную ключевую пару RSA-2048.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Выполнить и сохранить скриншоты всех этапов создания электронной подписи документа.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Сохранить скриншот полученного сертификата ключа проверки этой электронной подписи.</a:t>
            </a:r>
          </a:p>
        </p:txBody>
      </p:sp>
    </p:spTree>
    <p:extLst>
      <p:ext uri="{BB962C8B-B14F-4D97-AF65-F5344CB8AC3E}">
        <p14:creationId xmlns:p14="http://schemas.microsoft.com/office/powerpoint/2010/main" val="318700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Перейти к утилите «</a:t>
            </a:r>
            <a:r>
              <a:rPr lang="en-US" dirty="0"/>
              <a:t>Digital Signatures/PKI –&gt; PKI/Generate…».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Сгенерировать ключевые пары по алгоритмам </a:t>
            </a:r>
            <a:r>
              <a:rPr lang="en-US" dirty="0"/>
              <a:t>RSA-2048, DSA-2048,</a:t>
            </a:r>
            <a:r>
              <a:rPr lang="ru-RU" dirty="0"/>
              <a:t> </a:t>
            </a:r>
            <a:r>
              <a:rPr lang="en-US" dirty="0"/>
              <a:t>EC-239.</a:t>
            </a:r>
            <a:r>
              <a:rPr lang="ru-RU" dirty="0"/>
              <a:t> Зафиксировать время генерации в таблице.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 помощью утилиты «</a:t>
            </a:r>
            <a:r>
              <a:rPr lang="en-US" dirty="0"/>
              <a:t>Digital Signatures/PKI –&gt; PKI/Display…» </a:t>
            </a:r>
            <a:r>
              <a:rPr lang="ru-RU" dirty="0"/>
              <a:t>вывести сгенерированный открытый ключ и сохранить соответствующий скриншот. </a:t>
            </a:r>
          </a:p>
          <a:p>
            <a:pPr algn="just">
              <a:lnSpc>
                <a:spcPct val="100000"/>
              </a:lnSpc>
            </a:pPr>
            <a:endParaRPr lang="ru-RU" dirty="0"/>
          </a:p>
          <a:p>
            <a:pPr algn="just"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813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Структура сертификата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6006FBD9-7B2B-4853-9296-403093746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948704"/>
              </p:ext>
            </p:extLst>
          </p:nvPr>
        </p:nvGraphicFramePr>
        <p:xfrm>
          <a:off x="1" y="1019970"/>
          <a:ext cx="5794309" cy="583803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794309">
                  <a:extLst>
                    <a:ext uri="{9D8B030D-6E8A-4147-A177-3AD203B41FA5}">
                      <a16:colId xmlns:a16="http://schemas.microsoft.com/office/drawing/2014/main" val="1681370257"/>
                    </a:ext>
                  </a:extLst>
                </a:gridCol>
              </a:tblGrid>
              <a:tr h="5838030">
                <a:tc>
                  <a:txBody>
                    <a:bodyPr/>
                    <a:lstStyle/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Version:                  2 (X.509v3-1996)</a:t>
                      </a:r>
                    </a:p>
                    <a:p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SubjectName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           CN=Valeria Chernyakova [1733672135], DC=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cryptool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DC=org</a:t>
                      </a:r>
                    </a:p>
                    <a:p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IssuerName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            CN=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CrypTool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CA 2, DC=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cryptool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DC=org</a:t>
                      </a:r>
                    </a:p>
                    <a:p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SerialNumber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          53:D1:67:35:20:3F:6D:34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Validity  -  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NotBefore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Sun Dec 08 18:35:36 2024 (241208153536Z)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NotAfter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Mon Dec 08 18:35:36 2025 (251208153536Z)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Public Key Fingerprint:   1FCB 9830 4E82 25D0 3F82 0FFC 90C4 F268 </a:t>
                      </a:r>
                    </a:p>
                    <a:p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SubjectKey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            Algorithm 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rsa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(OID 2.5.8.1.1), 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Keysize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2048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Public modulus (no. of bits = 2048):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0  FEB68903 F37A94B2  BEAF0079 8EE249DA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10  1C06BC96 57EABA65  671A9B03 67865E31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20  D12FFD0D 9B92EEAF  C263B485 C6D04A5D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30  4C665FB9 9F53DB9C  CF9DD475 D43EA44F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40  E9EBB00A 34C245E0  4BB78FF2 2C4F0634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50  679B6538 6D12AE9D  E6042DCC 10B67DF3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60  542AF980 21E0C12A  C8C984B8 292B65F4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70  52AB78C2 4E3F2301  3C40FB30 E44EAE1F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80  831D0890 08BC3F1B  346C491F 84D68EB0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90  9B911A3E BC7A96AA  51D84A5A 2FE8BE5F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A0  E31E243B 262F68AD  B452D35D C69E2773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B0  9ED9A846 D2F95FE9  83BFB577 EFEE1616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C0  2576BE63 2EBDA44F  04FEA909 E29725BF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D0  4358B881 666E70CC  27FEEC0D 0A3051CF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E0  3AFD4FC7 B818B855  60BF8923 71433885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F0  04C2853C 60A12CCC  43D005AB 01439581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Public exponent  (no. of bits = 17):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0  010001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13525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25201EA-4451-4EDF-9725-3C3964993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8916"/>
              </p:ext>
            </p:extLst>
          </p:nvPr>
        </p:nvGraphicFramePr>
        <p:xfrm>
          <a:off x="5794310" y="1019970"/>
          <a:ext cx="6397689" cy="583803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397689">
                  <a:extLst>
                    <a:ext uri="{9D8B030D-6E8A-4147-A177-3AD203B41FA5}">
                      <a16:colId xmlns:a16="http://schemas.microsoft.com/office/drawing/2014/main" val="1681370257"/>
                    </a:ext>
                  </a:extLst>
                </a:gridCol>
              </a:tblGrid>
              <a:tr h="5838030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Certificate extensions: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Private extensions: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OID 2.206.5.4.3.2:                     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150" b="1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PrintableString</a:t>
                      </a:r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|[Chernyakova][Valeria][RSA-2048]|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|[1733672135]                    |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SHA1 digest of DER code of </a:t>
                      </a:r>
                      <a:r>
                        <a:rPr lang="en-US" sz="1150" b="1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ToBeSigned</a:t>
                      </a:r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0  0A1FC787 0FCD9741  83E13F4A F18CFCD1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10  EC832924                            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Signature:                Algorithm sha1WithRSASignature (OID 1.3.14.3.2.29), NULL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0  8E55412D A10C30BC  3C8F717F E5FBF1A9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10  5BB9B8DC 7B1B2005  EDCF0B5A 856754F1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20  184FB9DF 08F03E90  4840022A 9F104C5A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30  C49ADF24 5FE2676D  2265DCFB EA5BCB39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40  9CE0C192 C91714EF  94F8127A 7A24623E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50  4CB46B1B CBACA786  11E29428 12DC5095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60  E1EDA1E5 9D0AB379  966838D4 A6A815B0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70  87E402D6 FC9ACB5E  F096C1B9 A80B062A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80  1C756DCF 35980636  D00BF2F7 B94D005F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90  2B7CB995 26DA7733  FC64EA59 31299DCE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A0  AE938223 CB1E9F16  941EE5F3 C8D88900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B0  DB24F21F E73C662B  8DD04577 CBD420E8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C0  70E3EAB9 721FCC6E  F1222478 ACEAC887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D0  2A5BF430 FB9F308C  5C890F08 04EA2D1D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E0  137F5052 C0681CA1  E35D773E 9ABF7BDE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F0  B730A35F D85FA4D2  625C7794 BCD7504F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Certificate Fingerprint (MD5):    4C:A7:E6:87:02:7A:8F:85:32:33:2F:62:3D:E2:38:24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Certificate Fingerprint (SHA-1):  6A48 91E9 C751 76A2 D93C 8A87 205C 2BEE 6848 1D35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1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648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Схема процедуры подписания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A3AC2-7A79-4B76-B466-DD5B02B7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019970"/>
            <a:ext cx="82391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06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Сконвертировать отчет в формат </a:t>
            </a:r>
            <a:r>
              <a:rPr lang="ru-RU" dirty="0" err="1"/>
              <a:t>pdf</a:t>
            </a:r>
            <a:r>
              <a:rPr lang="ru-RU" dirty="0"/>
              <a:t>.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Экспортировать ранее созданный сертификат ключевой пары RSA Digital</a:t>
            </a:r>
            <a:r>
              <a:rPr lang="en-US" dirty="0"/>
              <a:t> </a:t>
            </a:r>
            <a:r>
              <a:rPr lang="ru-RU" dirty="0" err="1"/>
              <a:t>Signatures</a:t>
            </a:r>
            <a:r>
              <a:rPr lang="ru-RU" dirty="0"/>
              <a:t>/PKI –&gt; PKI/</a:t>
            </a:r>
            <a:r>
              <a:rPr lang="ru-RU" dirty="0" err="1"/>
              <a:t>Generate</a:t>
            </a:r>
            <a:r>
              <a:rPr lang="ru-RU" dirty="0"/>
              <a:t>… –&gt; </a:t>
            </a:r>
            <a:r>
              <a:rPr lang="ru-RU" dirty="0" err="1"/>
              <a:t>Export</a:t>
            </a:r>
            <a:r>
              <a:rPr lang="ru-RU" dirty="0"/>
              <a:t> PSE(#PKCS12).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Открыть </a:t>
            </a:r>
            <a:r>
              <a:rPr lang="ru-RU" dirty="0" err="1"/>
              <a:t>pdf</a:t>
            </a:r>
            <a:r>
              <a:rPr lang="ru-RU" dirty="0"/>
              <a:t>-версию отчета и попытаться подписать с использованием этого сертификата. 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Создать собственный </a:t>
            </a:r>
            <a:r>
              <a:rPr lang="ru-RU" dirty="0" err="1"/>
              <a:t>самоподписанный</a:t>
            </a:r>
            <a:r>
              <a:rPr lang="ru-RU" dirty="0"/>
              <a:t> сертификат в среде Adobe Reader и использовать его для подписи отчета.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Сохранить скриншоты свойств подписи и сертификата.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Внести изменения (маркеры, комментарии) в отчет и проверить подпись.</a:t>
            </a:r>
          </a:p>
        </p:txBody>
      </p:sp>
    </p:spTree>
    <p:extLst>
      <p:ext uri="{BB962C8B-B14F-4D97-AF65-F5344CB8AC3E}">
        <p14:creationId xmlns:p14="http://schemas.microsoft.com/office/powerpoint/2010/main" val="812868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Подписание своего отчета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88FEFC6-37CC-4F61-8D6D-C26ACEC7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019970"/>
            <a:ext cx="6722401" cy="342960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B996F70-F5EA-49A7-8149-7DF0415E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465141"/>
            <a:ext cx="6722401" cy="224998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02A1103-521B-4907-A580-7DA63C942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67" y="5436016"/>
            <a:ext cx="4900566" cy="100373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522DE21-3191-435D-A5DF-BE6728605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67" y="1019970"/>
            <a:ext cx="4900566" cy="40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66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76" y="124946"/>
            <a:ext cx="11291047" cy="87709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Подписание своего отчета. Внесение изменений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6A2164-94D1-44C2-BAE8-0DDC4E612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61" y="5300147"/>
            <a:ext cx="6455487" cy="15578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AB8B2CD-1D9B-47FF-A85D-C16A53DCD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1" y="1030673"/>
            <a:ext cx="11430017" cy="42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93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33"/>
            <a:ext cx="10515600" cy="5481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A6D24B-23DC-4F4A-831D-2F28819A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85192"/>
            <a:ext cx="12192000" cy="607280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ru-RU" sz="2000" dirty="0"/>
              <a:t>Изучены алгоритмы генерации ключевых пар RSA, DSA, ECDSA. RSA: открытый ключ (𝑒, 𝑛), закрытый – d. DSA: открытый (𝑒1,𝑒2,𝑝,𝑞), закрытый – d. ECDSA: открытый ключ (𝑎,𝑏,𝑝,𝑞,𝑒1,𝑒2), закрытый – </a:t>
            </a:r>
            <a:r>
              <a:rPr lang="en-US" sz="2000" dirty="0"/>
              <a:t>d.</a:t>
            </a:r>
            <a:r>
              <a:rPr lang="ru-RU" sz="2000" dirty="0"/>
              <a:t> Проведено сравнение времени генерации ключа. Наилучший у EC-239</a:t>
            </a:r>
            <a:r>
              <a:rPr lang="en-US" sz="2000" dirty="0"/>
              <a:t> 0.</a:t>
            </a:r>
            <a:r>
              <a:rPr lang="ru-RU" sz="2000" dirty="0"/>
              <a:t>0</a:t>
            </a:r>
            <a:r>
              <a:rPr lang="en-US" sz="2000" dirty="0"/>
              <a:t>10 </a:t>
            </a:r>
            <a:r>
              <a:rPr lang="ru-RU" sz="2000" dirty="0"/>
              <a:t>секунд</a:t>
            </a:r>
            <a:r>
              <a:rPr lang="en-US" sz="2000" dirty="0"/>
              <a:t>, </a:t>
            </a:r>
            <a:r>
              <a:rPr lang="ru-RU" sz="2000" dirty="0"/>
              <a:t>худший у </a:t>
            </a:r>
            <a:r>
              <a:rPr lang="en-US" sz="2000" dirty="0"/>
              <a:t>RSA</a:t>
            </a:r>
            <a:r>
              <a:rPr lang="ru-RU" sz="2000" dirty="0"/>
              <a:t>-2048 </a:t>
            </a:r>
            <a:r>
              <a:rPr lang="en-US" sz="2000" dirty="0"/>
              <a:t> </a:t>
            </a:r>
            <a:r>
              <a:rPr lang="ru-RU" sz="2000" dirty="0"/>
              <a:t>1.022 секунды, </a:t>
            </a:r>
            <a:r>
              <a:rPr lang="en-US" sz="2000" dirty="0"/>
              <a:t>DSA-2048</a:t>
            </a:r>
            <a:r>
              <a:rPr lang="ru-RU" sz="2000" dirty="0"/>
              <a:t> средний результат 0.235 секунд.</a:t>
            </a:r>
          </a:p>
          <a:p>
            <a:pPr algn="just">
              <a:lnSpc>
                <a:spcPct val="100000"/>
              </a:lnSpc>
            </a:pPr>
            <a:r>
              <a:rPr lang="ru-RU" sz="2000" dirty="0"/>
              <a:t>С помощью алгоритмов </a:t>
            </a:r>
            <a:r>
              <a:rPr lang="en-US" sz="2000" dirty="0"/>
              <a:t>RSA, DSA, ECDSA </a:t>
            </a:r>
            <a:r>
              <a:rPr lang="ru-RU" sz="2000" dirty="0"/>
              <a:t>были созданы цифровые подписи на текст. Оценено время работы для каждого: лучший результат показали подписи EC-239 и DSA-2048 – 0 секунд, для </a:t>
            </a:r>
            <a:r>
              <a:rPr lang="en-US" sz="2000" dirty="0"/>
              <a:t>RSA-248 </a:t>
            </a:r>
            <a:r>
              <a:rPr lang="ru-RU" sz="2000" dirty="0"/>
              <a:t>0.008 секунд. Для алгоритма EC-239 цифровая подпись была проверена для исходного и модифицированного текста: в случае с модифицированным при проверке подписи были обнаружены изменения.</a:t>
            </a:r>
          </a:p>
          <a:p>
            <a:pPr algn="just">
              <a:lnSpc>
                <a:spcPct val="100000"/>
              </a:lnSpc>
            </a:pPr>
            <a:r>
              <a:rPr lang="ru-RU" sz="2000" dirty="0"/>
              <a:t>Исследован протокол электронной подписи ECSP-DSA, основанный на эллиптических кривых. С помощью данного протокола была создана и проверена цифровая подпись. Рассмотрен пример формирования и проверки подписи с помощью утилиты Point </a:t>
            </a:r>
            <a:r>
              <a:rPr lang="ru-RU" sz="2000" dirty="0" err="1"/>
              <a:t>Addition</a:t>
            </a:r>
            <a:r>
              <a:rPr lang="ru-RU" sz="2000" dirty="0"/>
              <a:t> </a:t>
            </a:r>
            <a:r>
              <a:rPr lang="ru-RU" sz="2000" dirty="0" err="1"/>
              <a:t>on</a:t>
            </a:r>
            <a:r>
              <a:rPr lang="ru-RU" sz="2000" dirty="0"/>
              <a:t> EC. В качестве электронной подписи алгоритм ECDSA генерирует набор значений (𝑀,𝑆1,𝑆2) при помощи открытого ключа – (𝑎,𝑏,𝑝,𝑞,𝑒1,𝑒2) и закрытого – </a:t>
            </a:r>
            <a:r>
              <a:rPr lang="en-US" sz="2000" dirty="0"/>
              <a:t>d. </a:t>
            </a:r>
            <a:r>
              <a:rPr lang="ru-RU" sz="2000" dirty="0"/>
              <a:t>Для проверки электронной подписи необходимо вычислить верификатор 𝑉 и сравнить его со значением 𝑆1.</a:t>
            </a: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ru-RU" sz="2000" dirty="0"/>
              <a:t>Для полученного ключа RSA-2048 был создан сертификат в среде </a:t>
            </a:r>
            <a:r>
              <a:rPr lang="en-US" sz="2000" dirty="0"/>
              <a:t>PK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ru-RU" sz="2000" dirty="0"/>
              <a:t>Цифровая подпись содержит зашифрованный дайджест вместе с информацией об алгоритме создания цифровой подписи и данными. </a:t>
            </a:r>
            <a:r>
              <a:rPr lang="en-US" sz="2000" dirty="0"/>
              <a:t> </a:t>
            </a:r>
            <a:r>
              <a:rPr lang="ru-RU" sz="2000" dirty="0"/>
              <a:t>В структуре сертификата: версия, имя субъекта, имя издателя, серийный номер, период действия, идентификатор алгоритма подписи, информация об открытом ключе (параметры и алгоритм генерации), уникальные идентификаторы издателя и субъекта, дополнительная информация об использовании ключа, а также электронная подпись сертификата.</a:t>
            </a: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ru-RU" sz="2000" dirty="0"/>
              <a:t>С помощью Adobe Acrobat Reader был подписан PDF-файл. Подпись проходила проверку при сохранении файла, а после изменения PDF документа – появлялась информация об изменении данных. </a:t>
            </a:r>
            <a:endParaRPr lang="en-US" sz="2000" dirty="0"/>
          </a:p>
          <a:p>
            <a:pPr algn="just">
              <a:lnSpc>
                <a:spcPct val="120000"/>
              </a:lnSpc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4507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Алгоритм генерации ключевых пар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5B02FF6-1A89-489D-8EA9-E6DA060EB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4" y="1739153"/>
            <a:ext cx="2225586" cy="5118847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4C1E3E4-38D7-4120-9347-05AF7C25F650}"/>
              </a:ext>
            </a:extLst>
          </p:cNvPr>
          <p:cNvSpPr txBox="1">
            <a:spLocks/>
          </p:cNvSpPr>
          <p:nvPr/>
        </p:nvSpPr>
        <p:spPr>
          <a:xfrm>
            <a:off x="1440007" y="941014"/>
            <a:ext cx="1335740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RSA</a:t>
            </a:r>
            <a:endParaRPr lang="ru-RU" sz="32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2A766A5-C77C-4431-92C6-2E438A08932A}"/>
              </a:ext>
            </a:extLst>
          </p:cNvPr>
          <p:cNvSpPr txBox="1">
            <a:spLocks/>
          </p:cNvSpPr>
          <p:nvPr/>
        </p:nvSpPr>
        <p:spPr>
          <a:xfrm>
            <a:off x="5223113" y="941014"/>
            <a:ext cx="1335740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DSA</a:t>
            </a:r>
            <a:endParaRPr lang="ru-RU" sz="3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2385C6F-6149-4A84-9F04-C0B7720092AF}"/>
              </a:ext>
            </a:extLst>
          </p:cNvPr>
          <p:cNvSpPr txBox="1">
            <a:spLocks/>
          </p:cNvSpPr>
          <p:nvPr/>
        </p:nvSpPr>
        <p:spPr>
          <a:xfrm>
            <a:off x="9572652" y="941014"/>
            <a:ext cx="1335740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ECDSA</a:t>
            </a:r>
            <a:endParaRPr lang="ru-RU"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09322D-5E43-416D-8269-377461A53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71" y="1739153"/>
            <a:ext cx="2559424" cy="5118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DA863C2-64CA-423B-AD43-B6DED9FC5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497" y="1814837"/>
            <a:ext cx="2980050" cy="50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6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Генерация ключевых пар. </a:t>
            </a:r>
            <a:r>
              <a:rPr lang="en-US" dirty="0"/>
              <a:t>RSA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533AA7F-7148-48E0-871A-5304A3D41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9556" y="3729878"/>
            <a:ext cx="5235125" cy="2985247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AB58F-A54F-4436-98FF-B7491ED8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56" y="1076876"/>
            <a:ext cx="5234941" cy="2653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2605A-201A-463E-B41D-BB37643E4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72" y="956973"/>
            <a:ext cx="6528269" cy="590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7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Генерация ключевых пар. </a:t>
            </a:r>
            <a:r>
              <a:rPr lang="en-US" dirty="0"/>
              <a:t>DSA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F3BED2-6A00-4592-B829-CC2F0144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21" y="1019970"/>
            <a:ext cx="6374673" cy="58380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11D5CC-02D1-49B4-811A-648F88669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94" y="1016739"/>
            <a:ext cx="4967897" cy="26346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B4899E-9AE8-4136-BCAD-CE476ABCA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294" y="3648167"/>
            <a:ext cx="5041017" cy="32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Генерация ключевых пар. </a:t>
            </a:r>
            <a:r>
              <a:rPr lang="en-US" dirty="0"/>
              <a:t>ECDSA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25B48E-4DD6-4B29-9DAE-3B83E5FE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34" y="1019970"/>
            <a:ext cx="6382253" cy="58380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842088-9B72-4998-AEA1-F8157A28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187" y="1019970"/>
            <a:ext cx="3996073" cy="20293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060980-EFC5-42F2-88AD-31816C86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87" y="3049296"/>
            <a:ext cx="4709284" cy="38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0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Генерация ключевых пар.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F31BDF4F-3BE1-4C4C-8AAE-467787CC2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907503"/>
              </p:ext>
            </p:extLst>
          </p:nvPr>
        </p:nvGraphicFramePr>
        <p:xfrm>
          <a:off x="838200" y="2689860"/>
          <a:ext cx="105156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419687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93515788"/>
                    </a:ext>
                  </a:extLst>
                </a:gridCol>
              </a:tblGrid>
              <a:tr h="17940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Алгоритм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Время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секунды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72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RSA-2048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1.022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DSA-2048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2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EC-239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64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23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Открыть текст не менее 5000 знаков. Перейти к приложению Digital </a:t>
            </a:r>
            <a:r>
              <a:rPr lang="ru-RU" dirty="0" err="1"/>
              <a:t>Signatures</a:t>
            </a:r>
            <a:r>
              <a:rPr lang="ru-RU" dirty="0"/>
              <a:t>/PKI –&gt; </a:t>
            </a:r>
            <a:r>
              <a:rPr lang="ru-RU" dirty="0" err="1"/>
              <a:t>Sign</a:t>
            </a:r>
            <a:r>
              <a:rPr lang="ru-RU" dirty="0"/>
              <a:t> Document…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Задать хеш-функцию и другие параметры электронной подписи.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Создать подписи, используя закрытые ключи, сгенерированные в предыдущем задании. Зафиксировать время создания электронной подписи для каждого ключа (опция Display </a:t>
            </a:r>
            <a:r>
              <a:rPr lang="ru-RU" dirty="0" err="1"/>
              <a:t>signature</a:t>
            </a:r>
            <a:r>
              <a:rPr lang="ru-RU" dirty="0"/>
              <a:t> </a:t>
            </a:r>
            <a:r>
              <a:rPr lang="ru-RU" dirty="0" err="1"/>
              <a:t>time</a:t>
            </a:r>
            <a:r>
              <a:rPr lang="ru-RU" dirty="0"/>
              <a:t> должна быть включена) 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Сохранить скриншот любой электронной подписи с помощью приложения Digital </a:t>
            </a:r>
            <a:r>
              <a:rPr lang="ru-RU" dirty="0" err="1"/>
              <a:t>Signatures</a:t>
            </a:r>
            <a:r>
              <a:rPr lang="ru-RU" dirty="0"/>
              <a:t>/PKI –&gt; </a:t>
            </a:r>
            <a:r>
              <a:rPr lang="ru-RU" dirty="0" err="1"/>
              <a:t>Extract</a:t>
            </a:r>
            <a:r>
              <a:rPr lang="ru-RU" dirty="0"/>
              <a:t> </a:t>
            </a:r>
            <a:r>
              <a:rPr lang="ru-RU" dirty="0" err="1"/>
              <a:t>Signature</a:t>
            </a:r>
            <a:r>
              <a:rPr lang="ru-RU" dirty="0"/>
              <a:t>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Выполнить процедуру проверки любой подписи Digital </a:t>
            </a:r>
            <a:r>
              <a:rPr lang="ru-RU" dirty="0" err="1"/>
              <a:t>Signatures</a:t>
            </a:r>
            <a:r>
              <a:rPr lang="ru-RU" dirty="0"/>
              <a:t>/ PKI –&gt; </a:t>
            </a:r>
            <a:r>
              <a:rPr lang="ru-RU" dirty="0" err="1"/>
              <a:t>Verify</a:t>
            </a:r>
            <a:r>
              <a:rPr lang="ru-RU" dirty="0"/>
              <a:t> </a:t>
            </a:r>
            <a:r>
              <a:rPr lang="ru-RU" dirty="0" err="1"/>
              <a:t>Signature</a:t>
            </a:r>
            <a:r>
              <a:rPr lang="ru-RU" dirty="0"/>
              <a:t> для случаев сохранения и нарушения целостности исходного текста. Сохранить скриншоты результатов.</a:t>
            </a:r>
          </a:p>
          <a:p>
            <a:pPr algn="just"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80422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9049</TotalTime>
  <Words>1670</Words>
  <Application>Microsoft Office PowerPoint</Application>
  <PresentationFormat>Широкоэкранный</PresentationFormat>
  <Paragraphs>193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Тема Office</vt:lpstr>
      <vt:lpstr>Лабораторная работа № 8 Изучение электронной подписи</vt:lpstr>
      <vt:lpstr>Цель работы</vt:lpstr>
      <vt:lpstr>Задание</vt:lpstr>
      <vt:lpstr>Алгоритм генерации ключевых пар</vt:lpstr>
      <vt:lpstr>Генерация ключевых пар. RSA</vt:lpstr>
      <vt:lpstr>Генерация ключевых пар. DSA</vt:lpstr>
      <vt:lpstr>Генерация ключевых пар. ECDSA</vt:lpstr>
      <vt:lpstr>Генерация ключевых пар.</vt:lpstr>
      <vt:lpstr>Задание</vt:lpstr>
      <vt:lpstr>Создание и проверка подписи</vt:lpstr>
      <vt:lpstr>Электронная подпись. RSA</vt:lpstr>
      <vt:lpstr>Электронная подпись. DSA</vt:lpstr>
      <vt:lpstr>Электронная подпись. ECDSA</vt:lpstr>
      <vt:lpstr>Электронная подпись.</vt:lpstr>
      <vt:lpstr>Задание</vt:lpstr>
      <vt:lpstr>Алгоритм формирования и проверки подписи ECDSA</vt:lpstr>
      <vt:lpstr>Выполнение ECDSA. Создание подписи</vt:lpstr>
      <vt:lpstr>Выполнение ECDSA. Создание подписи</vt:lpstr>
      <vt:lpstr>Выполнение ECDSA. Создание подписи</vt:lpstr>
      <vt:lpstr>Выполнение ECDSA. Создание подписи</vt:lpstr>
      <vt:lpstr>Выполнение ECDSA. Проверка подписи</vt:lpstr>
      <vt:lpstr>Выполнение ECDSA. Проверка подписи</vt:lpstr>
      <vt:lpstr>Выполнение ECDSA. Проверка подписи</vt:lpstr>
      <vt:lpstr>Выполнение ECDSA. Проверка подписи</vt:lpstr>
      <vt:lpstr>Выполнение ECDSA. Проверка подписи</vt:lpstr>
      <vt:lpstr>ECDSA. Проверка лекционного материала</vt:lpstr>
      <vt:lpstr>ECDSA. Проверка лекционного материала</vt:lpstr>
      <vt:lpstr>ECDSA. Проверка лекционного материала</vt:lpstr>
      <vt:lpstr>Задание</vt:lpstr>
      <vt:lpstr>Структура сертификата</vt:lpstr>
      <vt:lpstr>Схема процедуры подписания</vt:lpstr>
      <vt:lpstr>Задание</vt:lpstr>
      <vt:lpstr>Подписание своего отчета</vt:lpstr>
      <vt:lpstr>Подписание своего отчета. Внесение изменений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 1 Изучение классических шифров</dc:title>
  <dc:creator>Lera Chernyakova</dc:creator>
  <cp:lastModifiedBy>Lera Chernyakova</cp:lastModifiedBy>
  <cp:revision>217</cp:revision>
  <dcterms:created xsi:type="dcterms:W3CDTF">2024-09-08T13:06:25Z</dcterms:created>
  <dcterms:modified xsi:type="dcterms:W3CDTF">2024-12-08T19:44:12Z</dcterms:modified>
</cp:coreProperties>
</file>